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Display" panose="020B0604020202020204" charset="0"/>
      <p:regular r:id="rId13"/>
    </p:embeddedFont>
    <p:embeddedFont>
      <p:font typeface="Funn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2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25347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GYM MANAGEMENT SYSTEM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7805380" y="509897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Presentation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24124" y="602122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Senuth Wickramasinghe, Yogesh Gurung, Ayush Subedi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3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96201" y="3211473"/>
            <a:ext cx="6837998" cy="854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Thank You!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736997" y="3932992"/>
            <a:ext cx="1315640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Questions?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828705" y="5034796"/>
            <a:ext cx="2972991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Team Contributions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20190" y="5932765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Ayush Subedi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6997" y="6452949"/>
            <a:ext cx="404383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Summary, Use Cases, </a:t>
            </a:r>
            <a:b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</a:b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Member &amp; Schedule Table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888593" y="5932765"/>
            <a:ext cx="286952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Senuth Wickramasinghe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302091" y="6452949"/>
            <a:ext cx="404252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ERD, User Stories, Use Case Diagram, Staff &amp; Payment Table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648355" y="5932765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Yogesh Gurung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865876" y="6452949"/>
            <a:ext cx="4042529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Functional &amp; Non-Functional requirements, Service &amp; Subscription Table</a:t>
            </a:r>
            <a:endParaRPr lang="en-US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E05DED-5F91-D47F-C59B-E91E6596FB5C}"/>
              </a:ext>
            </a:extLst>
          </p:cNvPr>
          <p:cNvCxnSpPr/>
          <p:nvPr/>
        </p:nvCxnSpPr>
        <p:spPr>
          <a:xfrm>
            <a:off x="5101936" y="5692897"/>
            <a:ext cx="0" cy="21301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B13E96-074D-A5B0-E30C-2C181EF4C77F}"/>
              </a:ext>
            </a:extLst>
          </p:cNvPr>
          <p:cNvCxnSpPr/>
          <p:nvPr/>
        </p:nvCxnSpPr>
        <p:spPr>
          <a:xfrm>
            <a:off x="9743209" y="5687142"/>
            <a:ext cx="0" cy="21301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2286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Executive Summary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113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Gym Management System (GMS) automates and streamlines gym operations. 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063597"/>
            <a:ext cx="6357818" cy="3285053"/>
          </a:xfrm>
          <a:prstGeom prst="roundRect">
            <a:avLst>
              <a:gd name="adj" fmla="val 306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07519" y="3333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07519" y="382893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Reduces manual workload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107519" y="429565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Prevents errors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07519" y="476238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Enhances communication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7519" y="522910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Improves customer experience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34858" y="3063597"/>
            <a:ext cx="6357818" cy="3285053"/>
          </a:xfrm>
          <a:prstGeom prst="roundRect">
            <a:avLst>
              <a:gd name="adj" fmla="val 306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704653" y="3333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04653" y="382893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Member registration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704653" y="429565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Subscription management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704653" y="476238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Service add-ons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704653" y="522910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Payment processing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704653" y="569583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reporting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661785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6044565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Design Analysis Process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0932" y="1850946"/>
            <a:ext cx="3311009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Stakeholders</a:t>
            </a:r>
            <a:r>
              <a:rPr lang="en-US" sz="2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&amp; Needs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790932" y="2504003"/>
            <a:ext cx="6248638" cy="2313742"/>
          </a:xfrm>
          <a:prstGeom prst="roundRect">
            <a:avLst>
              <a:gd name="adj" fmla="val 6323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0452" y="2504003"/>
            <a:ext cx="121920" cy="2313742"/>
          </a:xfrm>
          <a:prstGeom prst="roundRect">
            <a:avLst>
              <a:gd name="adj" fmla="val 7785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38833" y="2760464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Gym Members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138833" y="3318748"/>
            <a:ext cx="564427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Personal details storage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38833" y="3759279"/>
            <a:ext cx="564427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Membership &amp; service subscriptions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38833" y="4199811"/>
            <a:ext cx="564427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Payment history tracking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0932" y="5043726"/>
            <a:ext cx="6248638" cy="2313742"/>
          </a:xfrm>
          <a:prstGeom prst="roundRect">
            <a:avLst>
              <a:gd name="adj" fmla="val 6323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60452" y="5043726"/>
            <a:ext cx="121920" cy="2313742"/>
          </a:xfrm>
          <a:prstGeom prst="roundRect">
            <a:avLst>
              <a:gd name="adj" fmla="val 7785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138833" y="5300186"/>
            <a:ext cx="31080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Staff (Admins &amp; Trainers)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1138833" y="5858470"/>
            <a:ext cx="564427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account management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38833" y="6299002"/>
            <a:ext cx="564427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Plan &amp; service configuration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38833" y="6739533"/>
            <a:ext cx="564427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Subscription &amp; financial tracking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8450" y="1850946"/>
            <a:ext cx="3465195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User Stories: </a:t>
            </a:r>
            <a:r>
              <a:rPr lang="en-US" sz="2500" dirty="0">
                <a:solidFill>
                  <a:srgbClr val="E282B7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Goals</a:t>
            </a:r>
            <a:endParaRPr lang="en-US" sz="2500" dirty="0"/>
          </a:p>
        </p:txBody>
      </p:sp>
      <p:sp>
        <p:nvSpPr>
          <p:cNvPr id="17" name="Shape 15"/>
          <p:cNvSpPr/>
          <p:nvPr/>
        </p:nvSpPr>
        <p:spPr>
          <a:xfrm>
            <a:off x="7598450" y="2623959"/>
            <a:ext cx="112990" cy="112990"/>
          </a:xfrm>
          <a:prstGeom prst="roundRect">
            <a:avLst>
              <a:gd name="adj" fmla="val 404638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937421" y="2504003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Members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937421" y="3062288"/>
            <a:ext cx="5909667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Subscribe to plans, add services, view history, book/cancel classes.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598450" y="4357152"/>
            <a:ext cx="112990" cy="112990"/>
          </a:xfrm>
          <a:prstGeom prst="roundRect">
            <a:avLst>
              <a:gd name="adj" fmla="val 404638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937421" y="4237196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Staff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937421" y="4795480"/>
            <a:ext cx="5909667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Manage accounts, configure plans, generate reports, track payments.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 Cases Overview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86520" y="2443757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Member</a:t>
            </a:r>
            <a:r>
              <a:rPr lang="en-US" sz="1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Actions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6520" y="2789395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386520" y="2977514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6" name="Text 4"/>
          <p:cNvSpPr/>
          <p:nvPr/>
        </p:nvSpPr>
        <p:spPr>
          <a:xfrm>
            <a:off x="386520" y="306776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Register Account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86520" y="3453049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386520" y="3641168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9" name="Text 7"/>
          <p:cNvSpPr/>
          <p:nvPr/>
        </p:nvSpPr>
        <p:spPr>
          <a:xfrm>
            <a:off x="386520" y="373141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Subscribe to Plan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386520" y="4116704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386520" y="4304822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2" name="Text 10"/>
          <p:cNvSpPr/>
          <p:nvPr/>
        </p:nvSpPr>
        <p:spPr>
          <a:xfrm>
            <a:off x="386520" y="4395072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Manage Services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386520" y="4780358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386520" y="4968477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5" name="Text 13"/>
          <p:cNvSpPr/>
          <p:nvPr/>
        </p:nvSpPr>
        <p:spPr>
          <a:xfrm>
            <a:off x="386520" y="505872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Track Progress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386520" y="5444012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05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386520" y="5632131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8" name="Text 16"/>
          <p:cNvSpPr/>
          <p:nvPr/>
        </p:nvSpPr>
        <p:spPr>
          <a:xfrm>
            <a:off x="386520" y="5722381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Make Payments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386520" y="6107667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06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386520" y="6295786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1" name="Text 19"/>
          <p:cNvSpPr/>
          <p:nvPr/>
        </p:nvSpPr>
        <p:spPr>
          <a:xfrm>
            <a:off x="386520" y="6386035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View Schedule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468791" y="980123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E282B7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Staff</a:t>
            </a:r>
            <a:r>
              <a:rPr lang="en-US" sz="1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Actions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68791" y="1325761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7468791" y="1513880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5" name="Text 23"/>
          <p:cNvSpPr/>
          <p:nvPr/>
        </p:nvSpPr>
        <p:spPr>
          <a:xfrm>
            <a:off x="7468791" y="1604129"/>
            <a:ext cx="180427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Manage Services &amp; Classes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468791" y="1989415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050" dirty="0"/>
          </a:p>
        </p:txBody>
      </p:sp>
      <p:sp>
        <p:nvSpPr>
          <p:cNvPr id="27" name="Shape 25"/>
          <p:cNvSpPr/>
          <p:nvPr/>
        </p:nvSpPr>
        <p:spPr>
          <a:xfrm>
            <a:off x="7468791" y="2177534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8" name="Text 26"/>
          <p:cNvSpPr/>
          <p:nvPr/>
        </p:nvSpPr>
        <p:spPr>
          <a:xfrm>
            <a:off x="7468791" y="2267783"/>
            <a:ext cx="1772126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Manage Trainer Schedules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468791" y="2653070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050" dirty="0"/>
          </a:p>
        </p:txBody>
      </p:sp>
      <p:sp>
        <p:nvSpPr>
          <p:cNvPr id="30" name="Shape 28"/>
          <p:cNvSpPr/>
          <p:nvPr/>
        </p:nvSpPr>
        <p:spPr>
          <a:xfrm>
            <a:off x="7468791" y="2841188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31" name="Text 29"/>
          <p:cNvSpPr/>
          <p:nvPr/>
        </p:nvSpPr>
        <p:spPr>
          <a:xfrm>
            <a:off x="7468791" y="2931438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Process Payments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7468791" y="3316724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050" dirty="0"/>
          </a:p>
        </p:txBody>
      </p:sp>
      <p:sp>
        <p:nvSpPr>
          <p:cNvPr id="33" name="Shape 31"/>
          <p:cNvSpPr/>
          <p:nvPr/>
        </p:nvSpPr>
        <p:spPr>
          <a:xfrm>
            <a:off x="7468791" y="3504843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34" name="Text 32"/>
          <p:cNvSpPr/>
          <p:nvPr/>
        </p:nvSpPr>
        <p:spPr>
          <a:xfrm>
            <a:off x="7468791" y="3595092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Generate Reports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7468791" y="3980378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05</a:t>
            </a:r>
            <a:endParaRPr lang="en-US" sz="1050" dirty="0"/>
          </a:p>
        </p:txBody>
      </p:sp>
      <p:sp>
        <p:nvSpPr>
          <p:cNvPr id="36" name="Shape 34"/>
          <p:cNvSpPr/>
          <p:nvPr/>
        </p:nvSpPr>
        <p:spPr>
          <a:xfrm>
            <a:off x="7468791" y="4168497"/>
            <a:ext cx="6750368" cy="1524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37" name="Text 35"/>
          <p:cNvSpPr/>
          <p:nvPr/>
        </p:nvSpPr>
        <p:spPr>
          <a:xfrm>
            <a:off x="7468791" y="4258747"/>
            <a:ext cx="147542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View Facility Schedule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86219" y="738664"/>
            <a:ext cx="84579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SDLC Approach: </a:t>
            </a:r>
            <a:r>
              <a:rPr lang="en-US" sz="440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Iterative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2143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adopted the Iterative Model for the GMS development, building and improving the system in cycles. Each cycle included planning, design, development, testing, and evaluation.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872972" y="3824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Planning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06" y="3860244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4167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Designing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8604" y="3597354"/>
            <a:ext cx="358140" cy="4476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61019" y="50476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Developing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421" y="5272683"/>
            <a:ext cx="358140" cy="44767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941243" y="66786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Testing</a:t>
            </a:r>
            <a:endParaRPr lang="en-US" sz="22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9729" y="6570940"/>
            <a:ext cx="358140" cy="447675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1872972" y="6271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Evaluating</a:t>
            </a:r>
            <a:endParaRPr lang="en-US" sz="22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952" y="5697974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607" y="909670"/>
            <a:ext cx="4658201" cy="40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Why Iterative? </a:t>
            </a:r>
            <a:r>
              <a:rPr lang="en-US" sz="3600" dirty="0">
                <a:solidFill>
                  <a:srgbClr val="E282B7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Advantages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295968" y="2104787"/>
            <a:ext cx="6770489" cy="1331833"/>
          </a:xfrm>
          <a:prstGeom prst="roundRect">
            <a:avLst>
              <a:gd name="adj" fmla="val 429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sp>
        <p:nvSpPr>
          <p:cNvPr id="4" name="Shape 2"/>
          <p:cNvSpPr/>
          <p:nvPr/>
        </p:nvSpPr>
        <p:spPr>
          <a:xfrm>
            <a:off x="439677" y="2248495"/>
            <a:ext cx="408503" cy="408503"/>
          </a:xfrm>
          <a:prstGeom prst="roundRect">
            <a:avLst>
              <a:gd name="adj" fmla="val 2238193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3" y="2337792"/>
            <a:ext cx="183833" cy="2297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39677" y="2793087"/>
            <a:ext cx="1984177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Flexibility in Requirements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39677" y="3075027"/>
            <a:ext cx="6483072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Gradually refined features as the project evolved.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20115" y="3406969"/>
            <a:ext cx="6770608" cy="1331833"/>
          </a:xfrm>
          <a:prstGeom prst="roundRect">
            <a:avLst>
              <a:gd name="adj" fmla="val 429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sp>
        <p:nvSpPr>
          <p:cNvPr id="9" name="Shape 6"/>
          <p:cNvSpPr/>
          <p:nvPr/>
        </p:nvSpPr>
        <p:spPr>
          <a:xfrm>
            <a:off x="7563823" y="3550677"/>
            <a:ext cx="408503" cy="408503"/>
          </a:xfrm>
          <a:prstGeom prst="roundRect">
            <a:avLst>
              <a:gd name="adj" fmla="val 2238193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099" y="3639974"/>
            <a:ext cx="183833" cy="2297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63823" y="4095269"/>
            <a:ext cx="1602343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Early Prototyping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563823" y="4377209"/>
            <a:ext cx="648319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Visualized functionality early, validated approach.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295968" y="4624919"/>
            <a:ext cx="6770489" cy="1331833"/>
          </a:xfrm>
          <a:prstGeom prst="roundRect">
            <a:avLst>
              <a:gd name="adj" fmla="val 429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sp>
        <p:nvSpPr>
          <p:cNvPr id="14" name="Shape 10"/>
          <p:cNvSpPr/>
          <p:nvPr/>
        </p:nvSpPr>
        <p:spPr>
          <a:xfrm>
            <a:off x="439677" y="4768628"/>
            <a:ext cx="408503" cy="408503"/>
          </a:xfrm>
          <a:prstGeom prst="roundRect">
            <a:avLst>
              <a:gd name="adj" fmla="val 2238193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53" y="4857925"/>
            <a:ext cx="183833" cy="2297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39677" y="5313220"/>
            <a:ext cx="1602343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Risk Management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439677" y="5595160"/>
            <a:ext cx="6483072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Detected and fixed errors in early stages.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431146" y="5956752"/>
            <a:ext cx="6770608" cy="1331833"/>
          </a:xfrm>
          <a:prstGeom prst="roundRect">
            <a:avLst>
              <a:gd name="adj" fmla="val 429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sp>
        <p:nvSpPr>
          <p:cNvPr id="19" name="Shape 14"/>
          <p:cNvSpPr/>
          <p:nvPr/>
        </p:nvSpPr>
        <p:spPr>
          <a:xfrm>
            <a:off x="7574854" y="6100461"/>
            <a:ext cx="408503" cy="408503"/>
          </a:xfrm>
          <a:prstGeom prst="roundRect">
            <a:avLst>
              <a:gd name="adj" fmla="val 2238193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130" y="6189758"/>
            <a:ext cx="183833" cy="2297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74854" y="6645053"/>
            <a:ext cx="1689259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Stakeholder Feedback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574854" y="6926993"/>
            <a:ext cx="648319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Adjusted features to meet practical needs after each cycle.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5303"/>
            <a:ext cx="58964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System Requirements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7609"/>
            <a:ext cx="402669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Functional</a:t>
            </a: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Requirements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4392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What the system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does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376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Registration &amp; Login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04373"/>
            <a:ext cx="618553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Membership Management (subscribe, cancel)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98630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Service Management (add, remove, book classes)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0104" y="543782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Payment &amp; Billing (process, receipts, history)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045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Class &amp; Schedule Management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2777609"/>
            <a:ext cx="480393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282B7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Non-Functional</a:t>
            </a: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Requirements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14761" y="34392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How the system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performs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0376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Performance (500+ current users)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45043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Security (encrypted passwords)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49710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Availability &amp; Reliability (daily backup)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14761" y="543782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Usability (desktop/mobile access)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614761" y="59045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Scalability (future multi-gym support)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682597"/>
            <a:ext cx="73803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Entity Relationship Diagram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455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ERD visually represents the relationships between different entities in our Gym Management System database.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diagram was a result of detailed brainstorming and iterative refinement to ensure a robust and scalable database structure.</a:t>
            </a:r>
            <a:endParaRPr lang="en-US" sz="1850" dirty="0"/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4F974B6-A5CC-7377-BD57-B28B4433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5" y="481837"/>
            <a:ext cx="5713842" cy="690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733" y="418028"/>
            <a:ext cx="4578668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Dictionary: Key Tables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31733" y="1168718"/>
            <a:ext cx="135669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Detailed schema for critical database tables, outlining field names, data types, and constraints.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31733" y="1582579"/>
            <a:ext cx="607695" cy="911543"/>
          </a:xfrm>
          <a:prstGeom prst="roundRect">
            <a:avLst>
              <a:gd name="adj" fmla="val 36003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895951"/>
            <a:ext cx="227886" cy="2847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91352" y="1734503"/>
            <a:ext cx="178748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Member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291352" y="2048947"/>
            <a:ext cx="12807315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Unique user IDs, names, contact info, DOB, subscription link.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31733" y="2646045"/>
            <a:ext cx="607695" cy="911543"/>
          </a:xfrm>
          <a:prstGeom prst="roundRect">
            <a:avLst>
              <a:gd name="adj" fmla="val 36003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2959417"/>
            <a:ext cx="227886" cy="2847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91352" y="2797969"/>
            <a:ext cx="178748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Schedule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1291352" y="3112413"/>
            <a:ext cx="12807315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Service scheduling details, linked to members and services.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31733" y="3709511"/>
            <a:ext cx="607695" cy="911543"/>
          </a:xfrm>
          <a:prstGeom prst="roundRect">
            <a:avLst>
              <a:gd name="adj" fmla="val 36003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4022884"/>
            <a:ext cx="227886" cy="2847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91352" y="3861435"/>
            <a:ext cx="178748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Subscription</a:t>
            </a:r>
            <a:endParaRPr lang="en-US" dirty="0"/>
          </a:p>
        </p:txBody>
      </p:sp>
      <p:sp>
        <p:nvSpPr>
          <p:cNvPr id="15" name="Text 10"/>
          <p:cNvSpPr/>
          <p:nvPr/>
        </p:nvSpPr>
        <p:spPr>
          <a:xfrm>
            <a:off x="1291352" y="4175879"/>
            <a:ext cx="12807315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Membership details: ID, member, start/end dates.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531733" y="4772978"/>
            <a:ext cx="607695" cy="911543"/>
          </a:xfrm>
          <a:prstGeom prst="roundRect">
            <a:avLst>
              <a:gd name="adj" fmla="val 36003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38" y="5086350"/>
            <a:ext cx="227886" cy="28479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291352" y="4924901"/>
            <a:ext cx="178748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Service</a:t>
            </a:r>
            <a:endParaRPr lang="en-US" dirty="0"/>
          </a:p>
        </p:txBody>
      </p:sp>
      <p:sp>
        <p:nvSpPr>
          <p:cNvPr id="19" name="Text 13"/>
          <p:cNvSpPr/>
          <p:nvPr/>
        </p:nvSpPr>
        <p:spPr>
          <a:xfrm>
            <a:off x="1291352" y="5239345"/>
            <a:ext cx="12807315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Optional services: name, duration, price, assigned staff.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531733" y="5836444"/>
            <a:ext cx="607695" cy="911543"/>
          </a:xfrm>
          <a:prstGeom prst="roundRect">
            <a:avLst>
              <a:gd name="adj" fmla="val 36003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38" y="6149816"/>
            <a:ext cx="227886" cy="28479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291352" y="5988368"/>
            <a:ext cx="178748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Payment</a:t>
            </a:r>
            <a:endParaRPr lang="en-US" dirty="0"/>
          </a:p>
        </p:txBody>
      </p:sp>
      <p:sp>
        <p:nvSpPr>
          <p:cNvPr id="23" name="Text 16"/>
          <p:cNvSpPr/>
          <p:nvPr/>
        </p:nvSpPr>
        <p:spPr>
          <a:xfrm>
            <a:off x="1291352" y="6302812"/>
            <a:ext cx="12807315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Transaction records: amount, date, linked to subscriptions/services.</a:t>
            </a:r>
            <a:endParaRPr lang="en-US" sz="1400" dirty="0"/>
          </a:p>
        </p:txBody>
      </p:sp>
      <p:sp>
        <p:nvSpPr>
          <p:cNvPr id="24" name="Shape 17"/>
          <p:cNvSpPr/>
          <p:nvPr/>
        </p:nvSpPr>
        <p:spPr>
          <a:xfrm>
            <a:off x="531733" y="6899910"/>
            <a:ext cx="607695" cy="911543"/>
          </a:xfrm>
          <a:prstGeom prst="roundRect">
            <a:avLst>
              <a:gd name="adj" fmla="val 36003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38" y="7213283"/>
            <a:ext cx="227886" cy="284798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1291352" y="7051834"/>
            <a:ext cx="178748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Staff</a:t>
            </a:r>
            <a:endParaRPr lang="en-US" dirty="0"/>
          </a:p>
        </p:txBody>
      </p:sp>
      <p:sp>
        <p:nvSpPr>
          <p:cNvPr id="27" name="Text 19"/>
          <p:cNvSpPr/>
          <p:nvPr/>
        </p:nvSpPr>
        <p:spPr>
          <a:xfrm>
            <a:off x="1291352" y="7366278"/>
            <a:ext cx="12807315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Staff details: name, role, unique ID.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531</Words>
  <Application>Microsoft Office PowerPoint</Application>
  <PresentationFormat>Custom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Funnel Sans</vt:lpstr>
      <vt:lpstr>Funnel Display</vt:lpstr>
      <vt:lpstr>Funnel Display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Senuth Wickramasinghe</dc:creator>
  <cp:lastModifiedBy>Senuth Wickramasinghe</cp:lastModifiedBy>
  <cp:revision>2</cp:revision>
  <dcterms:created xsi:type="dcterms:W3CDTF">2025-09-16T01:55:33Z</dcterms:created>
  <dcterms:modified xsi:type="dcterms:W3CDTF">2025-09-16T02:09:04Z</dcterms:modified>
</cp:coreProperties>
</file>